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324" r:id="rId4"/>
    <p:sldId id="327" r:id="rId5"/>
    <p:sldId id="323" r:id="rId6"/>
    <p:sldId id="326" r:id="rId7"/>
    <p:sldId id="328" r:id="rId8"/>
    <p:sldId id="329" r:id="rId9"/>
    <p:sldId id="330" r:id="rId10"/>
    <p:sldId id="331" r:id="rId11"/>
    <p:sldId id="332" r:id="rId12"/>
    <p:sldId id="317" r:id="rId13"/>
    <p:sldId id="336" r:id="rId14"/>
    <p:sldId id="3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RTRICE L SMITH" initials="CLS" lastIdx="1" clrIdx="0">
    <p:extLst>
      <p:ext uri="{19B8F6BF-5375-455C-9EA6-DF929625EA0E}">
        <p15:presenceInfo xmlns:p15="http://schemas.microsoft.com/office/powerpoint/2012/main" userId="S::SMITHCL@scsk12.org::c6897fe7-891c-4435-a138-4a565e5aa8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2B8C2-6CB7-E14F-B515-6A2FAD8AA28B}" type="doc">
      <dgm:prSet loTypeId="urn:microsoft.com/office/officeart/2005/8/layout/chevron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902564-BC50-9844-A1AA-D5DC4CB63ADD}">
      <dgm:prSet phldrT="[Text]"/>
      <dgm:spPr>
        <a:solidFill>
          <a:srgbClr val="FF0000"/>
        </a:solidFill>
      </dgm:spPr>
      <dgm:t>
        <a:bodyPr/>
        <a:lstStyle/>
        <a:p>
          <a:r>
            <a:rPr lang="en-US" b="1" i="0" dirty="0"/>
            <a:t>FALL</a:t>
          </a:r>
        </a:p>
      </dgm:t>
    </dgm:pt>
    <dgm:pt modelId="{DAA3F1BA-0BC0-A042-A755-3A856635876B}" type="parTrans" cxnId="{BD1F3817-3A9A-6341-B625-761D31C2DFD0}">
      <dgm:prSet/>
      <dgm:spPr/>
      <dgm:t>
        <a:bodyPr/>
        <a:lstStyle/>
        <a:p>
          <a:endParaRPr lang="en-US"/>
        </a:p>
      </dgm:t>
    </dgm:pt>
    <dgm:pt modelId="{46026453-CD0B-A04A-983C-6769E3A51982}" type="sibTrans" cxnId="{BD1F3817-3A9A-6341-B625-761D31C2DFD0}">
      <dgm:prSet/>
      <dgm:spPr/>
      <dgm:t>
        <a:bodyPr/>
        <a:lstStyle/>
        <a:p>
          <a:endParaRPr lang="en-US"/>
        </a:p>
      </dgm:t>
    </dgm:pt>
    <dgm:pt modelId="{6AE468B2-1774-634F-A331-96BBC2455F3F}">
      <dgm:prSet phldrT="[Text]" custT="1"/>
      <dgm:spPr/>
      <dgm:t>
        <a:bodyPr/>
        <a:lstStyle/>
        <a:p>
          <a:r>
            <a:rPr lang="en-US" sz="3600" b="1" dirty="0"/>
            <a:t>August 12 – August 30, 2024</a:t>
          </a:r>
        </a:p>
      </dgm:t>
    </dgm:pt>
    <dgm:pt modelId="{C21F516A-9A3C-5D4B-82C0-24F56C6A38F8}" type="parTrans" cxnId="{E4DEF05A-9E58-0D40-BF48-F51D9226FE19}">
      <dgm:prSet/>
      <dgm:spPr/>
      <dgm:t>
        <a:bodyPr/>
        <a:lstStyle/>
        <a:p>
          <a:endParaRPr lang="en-US"/>
        </a:p>
      </dgm:t>
    </dgm:pt>
    <dgm:pt modelId="{3658E6F2-44B7-9F49-93BF-54A510F8D863}" type="sibTrans" cxnId="{E4DEF05A-9E58-0D40-BF48-F51D9226FE19}">
      <dgm:prSet/>
      <dgm:spPr/>
      <dgm:t>
        <a:bodyPr/>
        <a:lstStyle/>
        <a:p>
          <a:endParaRPr lang="en-US"/>
        </a:p>
      </dgm:t>
    </dgm:pt>
    <dgm:pt modelId="{DE6AB27B-B36E-544A-81A9-497F515AC78F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WINTER</a:t>
          </a:r>
        </a:p>
      </dgm:t>
    </dgm:pt>
    <dgm:pt modelId="{A4C7785E-4A08-0448-8ED5-16607B1E49FE}" type="parTrans" cxnId="{E35A4A4C-A69C-7D48-B000-BC5B9F3B5FDA}">
      <dgm:prSet/>
      <dgm:spPr/>
      <dgm:t>
        <a:bodyPr/>
        <a:lstStyle/>
        <a:p>
          <a:endParaRPr lang="en-US"/>
        </a:p>
      </dgm:t>
    </dgm:pt>
    <dgm:pt modelId="{743B0103-FBD0-7142-9236-1F4FC90F2BC5}" type="sibTrans" cxnId="{E35A4A4C-A69C-7D48-B000-BC5B9F3B5FDA}">
      <dgm:prSet/>
      <dgm:spPr/>
      <dgm:t>
        <a:bodyPr/>
        <a:lstStyle/>
        <a:p>
          <a:endParaRPr lang="en-US"/>
        </a:p>
      </dgm:t>
    </dgm:pt>
    <dgm:pt modelId="{9338F686-7F4C-1B4C-A3B8-C4EEC25CF90B}">
      <dgm:prSet phldrT="[Text]" custT="1"/>
      <dgm:spPr/>
      <dgm:t>
        <a:bodyPr/>
        <a:lstStyle/>
        <a:p>
          <a:r>
            <a:rPr lang="en-US" sz="4000" b="1" dirty="0"/>
            <a:t>January 8- January 31, 2025</a:t>
          </a:r>
        </a:p>
      </dgm:t>
    </dgm:pt>
    <dgm:pt modelId="{8D86B7B8-E038-0744-BAAF-36B1797044CC}" type="parTrans" cxnId="{827290B3-A2D9-BF45-8E20-80398F5BAE46}">
      <dgm:prSet/>
      <dgm:spPr/>
      <dgm:t>
        <a:bodyPr/>
        <a:lstStyle/>
        <a:p>
          <a:endParaRPr lang="en-US"/>
        </a:p>
      </dgm:t>
    </dgm:pt>
    <dgm:pt modelId="{119CA22B-35BD-884A-AFC3-CEC90561111F}" type="sibTrans" cxnId="{827290B3-A2D9-BF45-8E20-80398F5BAE46}">
      <dgm:prSet/>
      <dgm:spPr/>
      <dgm:t>
        <a:bodyPr/>
        <a:lstStyle/>
        <a:p>
          <a:endParaRPr lang="en-US"/>
        </a:p>
      </dgm:t>
    </dgm:pt>
    <dgm:pt modelId="{FA225324-C259-6944-8C48-38EC92354374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SPRING</a:t>
          </a:r>
        </a:p>
      </dgm:t>
    </dgm:pt>
    <dgm:pt modelId="{740F7281-E0AD-9746-B4A7-5207776A32FA}" type="parTrans" cxnId="{C62CFF03-EA3D-B44C-8D33-3655DB07138D}">
      <dgm:prSet/>
      <dgm:spPr/>
      <dgm:t>
        <a:bodyPr/>
        <a:lstStyle/>
        <a:p>
          <a:endParaRPr lang="en-US"/>
        </a:p>
      </dgm:t>
    </dgm:pt>
    <dgm:pt modelId="{91D251E0-5F45-9945-B465-27E9D011B77D}" type="sibTrans" cxnId="{C62CFF03-EA3D-B44C-8D33-3655DB07138D}">
      <dgm:prSet/>
      <dgm:spPr/>
      <dgm:t>
        <a:bodyPr/>
        <a:lstStyle/>
        <a:p>
          <a:endParaRPr lang="en-US"/>
        </a:p>
      </dgm:t>
    </dgm:pt>
    <dgm:pt modelId="{0620FF64-BE86-BE45-B7F4-4EF889D92039}">
      <dgm:prSet phldrT="[Text]" custT="1"/>
      <dgm:spPr/>
      <dgm:t>
        <a:bodyPr/>
        <a:lstStyle/>
        <a:p>
          <a:r>
            <a:rPr lang="en-US" sz="4000" b="1" dirty="0"/>
            <a:t>March 18 – April 4, 2025 </a:t>
          </a:r>
        </a:p>
      </dgm:t>
    </dgm:pt>
    <dgm:pt modelId="{CE8A31A1-796C-3A49-BF41-FE2499B4CA5B}" type="parTrans" cxnId="{5384BA66-F1B7-6E4A-9642-6350163B29F3}">
      <dgm:prSet/>
      <dgm:spPr/>
      <dgm:t>
        <a:bodyPr/>
        <a:lstStyle/>
        <a:p>
          <a:endParaRPr lang="en-US"/>
        </a:p>
      </dgm:t>
    </dgm:pt>
    <dgm:pt modelId="{77DB54DA-EF99-F647-8881-CCDAB4922886}" type="sibTrans" cxnId="{5384BA66-F1B7-6E4A-9642-6350163B29F3}">
      <dgm:prSet/>
      <dgm:spPr/>
      <dgm:t>
        <a:bodyPr/>
        <a:lstStyle/>
        <a:p>
          <a:endParaRPr lang="en-US"/>
        </a:p>
      </dgm:t>
    </dgm:pt>
    <dgm:pt modelId="{5B7273BF-CB26-1E4A-AB09-CAF08F01130E}" type="pres">
      <dgm:prSet presAssocID="{07F2B8C2-6CB7-E14F-B515-6A2FAD8AA28B}" presName="linearFlow" presStyleCnt="0">
        <dgm:presLayoutVars>
          <dgm:dir/>
          <dgm:animLvl val="lvl"/>
          <dgm:resizeHandles val="exact"/>
        </dgm:presLayoutVars>
      </dgm:prSet>
      <dgm:spPr/>
    </dgm:pt>
    <dgm:pt modelId="{73F3D565-4658-9B4C-9FF6-B7F214F36E55}" type="pres">
      <dgm:prSet presAssocID="{FE902564-BC50-9844-A1AA-D5DC4CB63ADD}" presName="composite" presStyleCnt="0"/>
      <dgm:spPr/>
    </dgm:pt>
    <dgm:pt modelId="{5271B308-6F86-3A4C-A7D1-4FB1733F6D51}" type="pres">
      <dgm:prSet presAssocID="{FE902564-BC50-9844-A1AA-D5DC4CB63ADD}" presName="parentText" presStyleLbl="alignNode1" presStyleIdx="0" presStyleCnt="3" custLinFactNeighborX="440" custLinFactNeighborY="-36">
        <dgm:presLayoutVars>
          <dgm:chMax val="1"/>
          <dgm:bulletEnabled val="1"/>
        </dgm:presLayoutVars>
      </dgm:prSet>
      <dgm:spPr/>
    </dgm:pt>
    <dgm:pt modelId="{1AB87E89-7AFB-8C42-92B2-212416B4E8BC}" type="pres">
      <dgm:prSet presAssocID="{FE902564-BC50-9844-A1AA-D5DC4CB63ADD}" presName="descendantText" presStyleLbl="alignAcc1" presStyleIdx="0" presStyleCnt="3" custLinFactNeighborX="0" custLinFactNeighborY="-56">
        <dgm:presLayoutVars>
          <dgm:bulletEnabled val="1"/>
        </dgm:presLayoutVars>
      </dgm:prSet>
      <dgm:spPr/>
    </dgm:pt>
    <dgm:pt modelId="{B3042794-4565-174C-9A72-262798FB5984}" type="pres">
      <dgm:prSet presAssocID="{46026453-CD0B-A04A-983C-6769E3A51982}" presName="sp" presStyleCnt="0"/>
      <dgm:spPr/>
    </dgm:pt>
    <dgm:pt modelId="{D5EEAE1E-22AB-D342-A286-E6EB87F311F0}" type="pres">
      <dgm:prSet presAssocID="{DE6AB27B-B36E-544A-81A9-497F515AC78F}" presName="composite" presStyleCnt="0"/>
      <dgm:spPr/>
    </dgm:pt>
    <dgm:pt modelId="{DEB743BF-59B2-F841-86BE-691F75E30AC1}" type="pres">
      <dgm:prSet presAssocID="{DE6AB27B-B36E-544A-81A9-497F515AC78F}" presName="parentText" presStyleLbl="alignNode1" presStyleIdx="1" presStyleCnt="3" custLinFactNeighborX="440">
        <dgm:presLayoutVars>
          <dgm:chMax val="1"/>
          <dgm:bulletEnabled val="1"/>
        </dgm:presLayoutVars>
      </dgm:prSet>
      <dgm:spPr/>
    </dgm:pt>
    <dgm:pt modelId="{3E828B33-7CCC-2844-B6E9-D27A1CD7CF83}" type="pres">
      <dgm:prSet presAssocID="{DE6AB27B-B36E-544A-81A9-497F515AC78F}" presName="descendantText" presStyleLbl="alignAcc1" presStyleIdx="1" presStyleCnt="3">
        <dgm:presLayoutVars>
          <dgm:bulletEnabled val="1"/>
        </dgm:presLayoutVars>
      </dgm:prSet>
      <dgm:spPr/>
    </dgm:pt>
    <dgm:pt modelId="{75F3B9AA-A070-8C49-B8F2-622197B9DC18}" type="pres">
      <dgm:prSet presAssocID="{743B0103-FBD0-7142-9236-1F4FC90F2BC5}" presName="sp" presStyleCnt="0"/>
      <dgm:spPr/>
    </dgm:pt>
    <dgm:pt modelId="{2A0BB479-D4DB-314A-89CD-810B3FA07560}" type="pres">
      <dgm:prSet presAssocID="{FA225324-C259-6944-8C48-38EC92354374}" presName="composite" presStyleCnt="0"/>
      <dgm:spPr/>
    </dgm:pt>
    <dgm:pt modelId="{5FEE198F-C06F-0449-8A26-6A1F50E7FD1D}" type="pres">
      <dgm:prSet presAssocID="{FA225324-C259-6944-8C48-38EC9235437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77D7A8C-32A0-8245-9D70-D08FEFACD907}" type="pres">
      <dgm:prSet presAssocID="{FA225324-C259-6944-8C48-38EC92354374}" presName="descendantText" presStyleLbl="alignAcc1" presStyleIdx="2" presStyleCnt="3" custLinFactNeighborX="0" custLinFactNeighborY="3890">
        <dgm:presLayoutVars>
          <dgm:bulletEnabled val="1"/>
        </dgm:presLayoutVars>
      </dgm:prSet>
      <dgm:spPr/>
    </dgm:pt>
  </dgm:ptLst>
  <dgm:cxnLst>
    <dgm:cxn modelId="{C62CFF03-EA3D-B44C-8D33-3655DB07138D}" srcId="{07F2B8C2-6CB7-E14F-B515-6A2FAD8AA28B}" destId="{FA225324-C259-6944-8C48-38EC92354374}" srcOrd="2" destOrd="0" parTransId="{740F7281-E0AD-9746-B4A7-5207776A32FA}" sibTransId="{91D251E0-5F45-9945-B465-27E9D011B77D}"/>
    <dgm:cxn modelId="{BD1F3817-3A9A-6341-B625-761D31C2DFD0}" srcId="{07F2B8C2-6CB7-E14F-B515-6A2FAD8AA28B}" destId="{FE902564-BC50-9844-A1AA-D5DC4CB63ADD}" srcOrd="0" destOrd="0" parTransId="{DAA3F1BA-0BC0-A042-A755-3A856635876B}" sibTransId="{46026453-CD0B-A04A-983C-6769E3A51982}"/>
    <dgm:cxn modelId="{36366845-1497-0944-836F-B30C848E5E76}" type="presOf" srcId="{0620FF64-BE86-BE45-B7F4-4EF889D92039}" destId="{A77D7A8C-32A0-8245-9D70-D08FEFACD907}" srcOrd="0" destOrd="0" presId="urn:microsoft.com/office/officeart/2005/8/layout/chevron2"/>
    <dgm:cxn modelId="{5384BA66-F1B7-6E4A-9642-6350163B29F3}" srcId="{FA225324-C259-6944-8C48-38EC92354374}" destId="{0620FF64-BE86-BE45-B7F4-4EF889D92039}" srcOrd="0" destOrd="0" parTransId="{CE8A31A1-796C-3A49-BF41-FE2499B4CA5B}" sibTransId="{77DB54DA-EF99-F647-8881-CCDAB4922886}"/>
    <dgm:cxn modelId="{E0D98E4A-33FE-8B44-84B9-E44E5FEE1449}" type="presOf" srcId="{FA225324-C259-6944-8C48-38EC92354374}" destId="{5FEE198F-C06F-0449-8A26-6A1F50E7FD1D}" srcOrd="0" destOrd="0" presId="urn:microsoft.com/office/officeart/2005/8/layout/chevron2"/>
    <dgm:cxn modelId="{E35A4A4C-A69C-7D48-B000-BC5B9F3B5FDA}" srcId="{07F2B8C2-6CB7-E14F-B515-6A2FAD8AA28B}" destId="{DE6AB27B-B36E-544A-81A9-497F515AC78F}" srcOrd="1" destOrd="0" parTransId="{A4C7785E-4A08-0448-8ED5-16607B1E49FE}" sibTransId="{743B0103-FBD0-7142-9236-1F4FC90F2BC5}"/>
    <dgm:cxn modelId="{984A0871-5741-EB49-A965-6D8BC2143895}" type="presOf" srcId="{07F2B8C2-6CB7-E14F-B515-6A2FAD8AA28B}" destId="{5B7273BF-CB26-1E4A-AB09-CAF08F01130E}" srcOrd="0" destOrd="0" presId="urn:microsoft.com/office/officeart/2005/8/layout/chevron2"/>
    <dgm:cxn modelId="{E4DEF05A-9E58-0D40-BF48-F51D9226FE19}" srcId="{FE902564-BC50-9844-A1AA-D5DC4CB63ADD}" destId="{6AE468B2-1774-634F-A331-96BBC2455F3F}" srcOrd="0" destOrd="0" parTransId="{C21F516A-9A3C-5D4B-82C0-24F56C6A38F8}" sibTransId="{3658E6F2-44B7-9F49-93BF-54A510F8D863}"/>
    <dgm:cxn modelId="{7F743BB1-22AF-8448-B96B-AB85363BF6AA}" type="presOf" srcId="{DE6AB27B-B36E-544A-81A9-497F515AC78F}" destId="{DEB743BF-59B2-F841-86BE-691F75E30AC1}" srcOrd="0" destOrd="0" presId="urn:microsoft.com/office/officeart/2005/8/layout/chevron2"/>
    <dgm:cxn modelId="{827290B3-A2D9-BF45-8E20-80398F5BAE46}" srcId="{DE6AB27B-B36E-544A-81A9-497F515AC78F}" destId="{9338F686-7F4C-1B4C-A3B8-C4EEC25CF90B}" srcOrd="0" destOrd="0" parTransId="{8D86B7B8-E038-0744-BAAF-36B1797044CC}" sibTransId="{119CA22B-35BD-884A-AFC3-CEC90561111F}"/>
    <dgm:cxn modelId="{C03F92BA-8A3C-2749-AFCC-15CEBCF3D47E}" type="presOf" srcId="{FE902564-BC50-9844-A1AA-D5DC4CB63ADD}" destId="{5271B308-6F86-3A4C-A7D1-4FB1733F6D51}" srcOrd="0" destOrd="0" presId="urn:microsoft.com/office/officeart/2005/8/layout/chevron2"/>
    <dgm:cxn modelId="{F55A70C5-E301-7843-BE74-D470987615AC}" type="presOf" srcId="{9338F686-7F4C-1B4C-A3B8-C4EEC25CF90B}" destId="{3E828B33-7CCC-2844-B6E9-D27A1CD7CF83}" srcOrd="0" destOrd="0" presId="urn:microsoft.com/office/officeart/2005/8/layout/chevron2"/>
    <dgm:cxn modelId="{F3FDB1D5-E59C-7744-8A1E-3F62409B7D30}" type="presOf" srcId="{6AE468B2-1774-634F-A331-96BBC2455F3F}" destId="{1AB87E89-7AFB-8C42-92B2-212416B4E8BC}" srcOrd="0" destOrd="0" presId="urn:microsoft.com/office/officeart/2005/8/layout/chevron2"/>
    <dgm:cxn modelId="{EEBE8465-91AD-F643-923C-C8FED0A2D530}" type="presParOf" srcId="{5B7273BF-CB26-1E4A-AB09-CAF08F01130E}" destId="{73F3D565-4658-9B4C-9FF6-B7F214F36E55}" srcOrd="0" destOrd="0" presId="urn:microsoft.com/office/officeart/2005/8/layout/chevron2"/>
    <dgm:cxn modelId="{5F5933DD-FF18-1345-B5A0-8B7A79874E86}" type="presParOf" srcId="{73F3D565-4658-9B4C-9FF6-B7F214F36E55}" destId="{5271B308-6F86-3A4C-A7D1-4FB1733F6D51}" srcOrd="0" destOrd="0" presId="urn:microsoft.com/office/officeart/2005/8/layout/chevron2"/>
    <dgm:cxn modelId="{2DE1F694-A552-F84D-95AA-25AB51E6F977}" type="presParOf" srcId="{73F3D565-4658-9B4C-9FF6-B7F214F36E55}" destId="{1AB87E89-7AFB-8C42-92B2-212416B4E8BC}" srcOrd="1" destOrd="0" presId="urn:microsoft.com/office/officeart/2005/8/layout/chevron2"/>
    <dgm:cxn modelId="{3637A9A1-5DF4-0149-856C-45240FE2FDBB}" type="presParOf" srcId="{5B7273BF-CB26-1E4A-AB09-CAF08F01130E}" destId="{B3042794-4565-174C-9A72-262798FB5984}" srcOrd="1" destOrd="0" presId="urn:microsoft.com/office/officeart/2005/8/layout/chevron2"/>
    <dgm:cxn modelId="{AF85538A-B08B-5B4F-AD98-5330B10BEFD2}" type="presParOf" srcId="{5B7273BF-CB26-1E4A-AB09-CAF08F01130E}" destId="{D5EEAE1E-22AB-D342-A286-E6EB87F311F0}" srcOrd="2" destOrd="0" presId="urn:microsoft.com/office/officeart/2005/8/layout/chevron2"/>
    <dgm:cxn modelId="{9325929A-2B0C-F148-A1C6-790862BB6A9B}" type="presParOf" srcId="{D5EEAE1E-22AB-D342-A286-E6EB87F311F0}" destId="{DEB743BF-59B2-F841-86BE-691F75E30AC1}" srcOrd="0" destOrd="0" presId="urn:microsoft.com/office/officeart/2005/8/layout/chevron2"/>
    <dgm:cxn modelId="{3B1F10AC-DE26-8B48-82A6-440D00E9AFFE}" type="presParOf" srcId="{D5EEAE1E-22AB-D342-A286-E6EB87F311F0}" destId="{3E828B33-7CCC-2844-B6E9-D27A1CD7CF83}" srcOrd="1" destOrd="0" presId="urn:microsoft.com/office/officeart/2005/8/layout/chevron2"/>
    <dgm:cxn modelId="{E997DCDA-81AD-1D4A-8D40-D8718B85A1FE}" type="presParOf" srcId="{5B7273BF-CB26-1E4A-AB09-CAF08F01130E}" destId="{75F3B9AA-A070-8C49-B8F2-622197B9DC18}" srcOrd="3" destOrd="0" presId="urn:microsoft.com/office/officeart/2005/8/layout/chevron2"/>
    <dgm:cxn modelId="{1F3529E7-D497-A146-9391-446D527B67CD}" type="presParOf" srcId="{5B7273BF-CB26-1E4A-AB09-CAF08F01130E}" destId="{2A0BB479-D4DB-314A-89CD-810B3FA07560}" srcOrd="4" destOrd="0" presId="urn:microsoft.com/office/officeart/2005/8/layout/chevron2"/>
    <dgm:cxn modelId="{C29AC5B6-5790-864D-8A1A-31B306DDC11C}" type="presParOf" srcId="{2A0BB479-D4DB-314A-89CD-810B3FA07560}" destId="{5FEE198F-C06F-0449-8A26-6A1F50E7FD1D}" srcOrd="0" destOrd="0" presId="urn:microsoft.com/office/officeart/2005/8/layout/chevron2"/>
    <dgm:cxn modelId="{14C474DF-A676-544E-A38F-9C9A3FA9C549}" type="presParOf" srcId="{2A0BB479-D4DB-314A-89CD-810B3FA07560}" destId="{A77D7A8C-32A0-8245-9D70-D08FEFACD9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1B308-6F86-3A4C-A7D1-4FB1733F6D51}">
      <dsp:nvSpPr>
        <dsp:cNvPr id="0" name=""/>
        <dsp:cNvSpPr/>
      </dsp:nvSpPr>
      <dsp:spPr>
        <a:xfrm rot="5400000">
          <a:off x="-211423" y="215855"/>
          <a:ext cx="1439037" cy="1007326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FALL</a:t>
          </a:r>
        </a:p>
      </dsp:txBody>
      <dsp:txXfrm rot="-5400000">
        <a:off x="4433" y="503662"/>
        <a:ext cx="1007326" cy="431711"/>
      </dsp:txXfrm>
    </dsp:sp>
    <dsp:sp modelId="{1AB87E89-7AFB-8C42-92B2-212416B4E8BC}">
      <dsp:nvSpPr>
        <dsp:cNvPr id="0" name=""/>
        <dsp:cNvSpPr/>
      </dsp:nvSpPr>
      <dsp:spPr>
        <a:xfrm rot="5400000">
          <a:off x="4632106" y="-3624780"/>
          <a:ext cx="935374" cy="818493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August 12 – August 30, 2024</a:t>
          </a:r>
        </a:p>
      </dsp:txBody>
      <dsp:txXfrm rot="-5400000">
        <a:off x="1007327" y="45660"/>
        <a:ext cx="8139273" cy="844052"/>
      </dsp:txXfrm>
    </dsp:sp>
    <dsp:sp modelId="{DEB743BF-59B2-F841-86BE-691F75E30AC1}">
      <dsp:nvSpPr>
        <dsp:cNvPr id="0" name=""/>
        <dsp:cNvSpPr/>
      </dsp:nvSpPr>
      <dsp:spPr>
        <a:xfrm rot="5400000">
          <a:off x="-211423" y="1458486"/>
          <a:ext cx="1439037" cy="1007326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WINTER</a:t>
          </a:r>
        </a:p>
      </dsp:txBody>
      <dsp:txXfrm rot="-5400000">
        <a:off x="4433" y="1746293"/>
        <a:ext cx="1007326" cy="431711"/>
      </dsp:txXfrm>
    </dsp:sp>
    <dsp:sp modelId="{3E828B33-7CCC-2844-B6E9-D27A1CD7CF83}">
      <dsp:nvSpPr>
        <dsp:cNvPr id="0" name=""/>
        <dsp:cNvSpPr/>
      </dsp:nvSpPr>
      <dsp:spPr>
        <a:xfrm rot="5400000">
          <a:off x="4632106" y="-2382148"/>
          <a:ext cx="935374" cy="818493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 dirty="0"/>
            <a:t>January 8- January 31, 2025</a:t>
          </a:r>
        </a:p>
      </dsp:txBody>
      <dsp:txXfrm rot="-5400000">
        <a:off x="1007327" y="1288292"/>
        <a:ext cx="8139273" cy="844052"/>
      </dsp:txXfrm>
    </dsp:sp>
    <dsp:sp modelId="{5FEE198F-C06F-0449-8A26-6A1F50E7FD1D}">
      <dsp:nvSpPr>
        <dsp:cNvPr id="0" name=""/>
        <dsp:cNvSpPr/>
      </dsp:nvSpPr>
      <dsp:spPr>
        <a:xfrm rot="5400000">
          <a:off x="-215855" y="2701091"/>
          <a:ext cx="1439037" cy="1007326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SPRING</a:t>
          </a:r>
        </a:p>
      </dsp:txBody>
      <dsp:txXfrm rot="-5400000">
        <a:off x="1" y="2988898"/>
        <a:ext cx="1007326" cy="431711"/>
      </dsp:txXfrm>
    </dsp:sp>
    <dsp:sp modelId="{A77D7A8C-32A0-8245-9D70-D08FEFACD907}">
      <dsp:nvSpPr>
        <dsp:cNvPr id="0" name=""/>
        <dsp:cNvSpPr/>
      </dsp:nvSpPr>
      <dsp:spPr>
        <a:xfrm rot="5400000">
          <a:off x="4632106" y="-1103158"/>
          <a:ext cx="935374" cy="818493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 dirty="0"/>
            <a:t>March 18 – April 4, 2025 </a:t>
          </a:r>
        </a:p>
      </dsp:txBody>
      <dsp:txXfrm rot="-5400000">
        <a:off x="1007327" y="2567282"/>
        <a:ext cx="8139273" cy="844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154E-6DF4-6F42-A603-573F86372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32392-C28A-1142-B849-A0C7217FE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4758-7B19-9C45-BABB-1879FC25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22C2-7D0B-6A4D-A1FA-D2FF4790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5F5A-6891-114B-B72A-8740BFEE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4F20-9064-B64B-8CE7-E46DCC2A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A22B7-83C4-244E-8993-4C410857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65CE-8B53-DF44-B87E-43AB20F0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31EB-FBE7-084F-AC87-96CFF33E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FA46-1451-2847-8016-A92D401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6DC10-668F-A34A-8A5C-47F3CFE17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30623-884A-6B49-A7AB-972C2383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0D4C7-A781-AB44-A28F-EB1BE763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C024-E111-194E-8AA0-8EFC9847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5067-7763-1749-A79D-87095DD7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1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2BFF-BD3E-1740-823F-CEE9177D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8352-6D03-2948-A974-61FA73A5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1ACA-DBEC-AB41-8811-0215FAC9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382C-8C03-BE44-9A25-93BB4842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4611-48A9-F542-85E1-0363A56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EF7-A224-3340-8319-F7DD981A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4A99-B82E-5A48-BFD4-B89CDCA9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84D95-10B4-DE48-B857-ECB889E1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CF25-5829-1F4B-A175-29378B3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1F28-F5E9-1F4D-A747-BED5E977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14B1-9E4B-9A4B-A0FC-DDC424C9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42DE-D35B-8046-9195-AC8AE0F6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A91AB-7A77-BF4D-AC5B-5B177535D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09C94-C605-8A4F-AE14-C7B04804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D6DAA-C89E-884B-A128-F8E1F71A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4F6CF-9209-5F46-A702-48DDAC7A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9DAA-0AFB-B346-840A-6662B392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A009-101F-1549-B746-67E92BBC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B487-3272-EB4B-8C59-45154D2C6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4199F-1F8D-5144-9DB5-42D21DAD7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152C7-3BC7-1A47-B3A5-05A4E46E7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479A0-B646-E549-85AB-25B90C8E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588FE-7EF2-C742-8F11-A069F1F0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C3551-284B-AB49-AA12-C47454F0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09C9-5C18-DA46-AED4-398126EF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EB5E9-C275-DF4D-A2C9-D8091129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D0616-243F-4846-821B-3C7E5068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40272-9D6D-314F-A350-70D88190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B8468-0BDA-724E-835B-7B9CD134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775B0-04B7-C04E-84B4-0540498F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AD738-CFFE-F741-8B30-FE3F33C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3D76-4956-554B-9E51-92309DC9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E1CB-D77F-CC49-896C-913EADC6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A6504-1360-AB4C-930A-81D46C166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4313F-CAAD-584F-B36C-9DBDD18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E7A1D-7F5C-C740-BCDA-0C052C59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A304-ABC9-1642-A4A0-56D805FB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C350-8443-7B42-908B-E36951E2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3C2B8-91CF-634C-BBB2-5EFED6DB5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98575-E43C-214A-8227-CA3FCFB28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48C6-96FE-2F4D-B194-56DEB6C9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34C03-9657-0F4F-8B39-D8530729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8D350-4C46-AF4A-A538-62C9D868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E2AF0-25E7-F041-882C-25F7A94D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53A22-7CF7-BA4D-B449-2D07C5A62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9D24-27AD-1E45-A46C-255B15739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765C-AE4F-954F-8901-02BBE0B3570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0E1D-E681-614C-8608-050F03C9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A821-016E-7D45-9378-EAEF5B01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1D1036-2B70-4199-8D4A-06569C384912}"/>
              </a:ext>
            </a:extLst>
          </p:cNvPr>
          <p:cNvSpPr txBox="1"/>
          <p:nvPr/>
        </p:nvSpPr>
        <p:spPr>
          <a:xfrm>
            <a:off x="1628774" y="176481"/>
            <a:ext cx="90773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Black"/>
                <a:cs typeface="Arial Black"/>
              </a:rPr>
              <a:t>Annual Title I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 Black"/>
                <a:cs typeface="Arial Black"/>
              </a:rPr>
              <a:t>Parent Meeting</a:t>
            </a:r>
            <a:endParaRPr lang="en-US" sz="5400" b="0" dirty="0">
              <a:latin typeface="Arial Black"/>
              <a:cs typeface="Arial Black"/>
            </a:endParaRPr>
          </a:p>
          <a:p>
            <a:pPr algn="ctr"/>
            <a:br>
              <a:rPr lang="en-US" sz="2000" b="0" dirty="0">
                <a:latin typeface="Arial Black"/>
                <a:cs typeface="Arial Black"/>
              </a:rPr>
            </a:br>
            <a:r>
              <a:rPr lang="en-US" sz="2000" b="0" dirty="0">
                <a:solidFill>
                  <a:schemeClr val="bg1"/>
                </a:solidFill>
                <a:latin typeface="Arial Black"/>
                <a:cs typeface="Arial Black"/>
              </a:rPr>
              <a:t>August 15, 2024</a:t>
            </a:r>
            <a:br>
              <a:rPr lang="en-US" sz="2000" b="0" dirty="0">
                <a:solidFill>
                  <a:schemeClr val="bg1"/>
                </a:solidFill>
                <a:latin typeface="Arial Black"/>
                <a:cs typeface="Arial Black"/>
              </a:rPr>
            </a:br>
            <a:br>
              <a:rPr lang="en-US" sz="2000" b="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2000" b="0" dirty="0">
                <a:solidFill>
                  <a:schemeClr val="bg1"/>
                </a:solidFill>
                <a:latin typeface="Arial Black"/>
                <a:cs typeface="Arial Black"/>
              </a:rPr>
              <a:t>Karen Simmons, Principal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Black"/>
                <a:cs typeface="Arial Black"/>
              </a:rPr>
              <a:t>Lajoyce F. Cole, Dean of Students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Black"/>
                <a:cs typeface="Arial Black"/>
              </a:rPr>
              <a:t>Monica Nunley, PLC Coach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  <a:latin typeface="Arial Black"/>
                <a:cs typeface="Arial Black"/>
              </a:rPr>
              <a:t>LaKundra Shepherd, Guidance Counselor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Black"/>
                <a:cs typeface="Arial Black"/>
              </a:rPr>
              <a:t>Brandy Maclin, Optional School Coordinator</a:t>
            </a:r>
            <a:br>
              <a:rPr lang="en-US" sz="1600" b="0" dirty="0">
                <a:latin typeface="Arial Black"/>
                <a:cs typeface="Arial Black"/>
              </a:rPr>
            </a:br>
            <a:br>
              <a:rPr lang="en-US" sz="1600" b="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1600" b="0" dirty="0">
                <a:solidFill>
                  <a:schemeClr val="bg1"/>
                </a:solidFill>
                <a:latin typeface="Arial Black"/>
                <a:cs typeface="Arial Black"/>
              </a:rPr>
              <a:t>(901) 416-3932</a:t>
            </a:r>
            <a:br>
              <a:rPr lang="en-US" sz="1600" b="0" dirty="0">
                <a:latin typeface="Arial Black"/>
                <a:cs typeface="Arial Black"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849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2195656" y="199511"/>
            <a:ext cx="10950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200" b="1" dirty="0">
                <a:solidFill>
                  <a:schemeClr val="bg1"/>
                </a:solidFill>
              </a:rPr>
              <a:t>Parents Right to Know</a:t>
            </a:r>
            <a:br>
              <a:rPr lang="en-US" altLang="en-US" sz="7200" b="1" dirty="0">
                <a:solidFill>
                  <a:schemeClr val="bg1"/>
                </a:solidFill>
              </a:rPr>
            </a:b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3107F-314C-0068-DB2F-605F1FD46BA4}"/>
              </a:ext>
            </a:extLst>
          </p:cNvPr>
          <p:cNvSpPr txBox="1"/>
          <p:nvPr/>
        </p:nvSpPr>
        <p:spPr>
          <a:xfrm>
            <a:off x="1943785" y="2481379"/>
            <a:ext cx="9319214" cy="3647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Of the right to transfer if child is a victim of a violent crime</a:t>
            </a:r>
          </a:p>
          <a:p>
            <a:pPr marL="0" indent="0" algn="l">
              <a:lnSpc>
                <a:spcPct val="80000"/>
              </a:lnSpc>
              <a:buNone/>
              <a:defRPr/>
            </a:pP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Of the right to request child’s info not be released to military recruiter without prior consent</a:t>
            </a:r>
          </a:p>
          <a:p>
            <a:pPr algn="l">
              <a:lnSpc>
                <a:spcPct val="80000"/>
              </a:lnSpc>
              <a:defRPr/>
            </a:pP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Eligibility for service if Migrant (Title I Part C)</a:t>
            </a:r>
          </a:p>
          <a:p>
            <a:pPr algn="l">
              <a:lnSpc>
                <a:spcPct val="80000"/>
              </a:lnSpc>
              <a:defRPr/>
            </a:pP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Eligibility for Service if Displaced (Title X Part C)</a:t>
            </a:r>
          </a:p>
        </p:txBody>
      </p:sp>
    </p:spTree>
    <p:extLst>
      <p:ext uri="{BB962C8B-B14F-4D97-AF65-F5344CB8AC3E}">
        <p14:creationId xmlns:p14="http://schemas.microsoft.com/office/powerpoint/2010/main" val="33062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757620" y="166659"/>
            <a:ext cx="10950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200" b="1" dirty="0">
                <a:solidFill>
                  <a:schemeClr val="bg1"/>
                </a:solidFill>
              </a:rPr>
              <a:t>Parents Right to Know</a:t>
            </a:r>
            <a:br>
              <a:rPr lang="en-US" altLang="en-US" sz="7200" b="1" dirty="0">
                <a:solidFill>
                  <a:schemeClr val="bg1"/>
                </a:solidFill>
              </a:rPr>
            </a:b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D6C2EE-339C-61E7-212D-911F53B7D56A}"/>
              </a:ext>
            </a:extLst>
          </p:cNvPr>
          <p:cNvSpPr/>
          <p:nvPr/>
        </p:nvSpPr>
        <p:spPr>
          <a:xfrm>
            <a:off x="2463508" y="1877523"/>
            <a:ext cx="8892573" cy="404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Of right to request data on qualification of teachers</a:t>
            </a:r>
          </a:p>
          <a:p>
            <a:pPr algn="l">
              <a:lnSpc>
                <a:spcPct val="80000"/>
              </a:lnSpc>
              <a:defRPr/>
            </a:pP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If child is taught by a teacher not highly qualified</a:t>
            </a:r>
          </a:p>
          <a:p>
            <a:pPr algn="l">
              <a:lnSpc>
                <a:spcPct val="80000"/>
              </a:lnSpc>
              <a:defRPr/>
            </a:pP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If child is provided instruction by a paraprofessional</a:t>
            </a:r>
          </a:p>
          <a:p>
            <a:pPr algn="l">
              <a:lnSpc>
                <a:spcPct val="80000"/>
              </a:lnSpc>
              <a:defRPr/>
            </a:pP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If a teacher is hired for more than 4 weeks and is not highly qualified</a:t>
            </a:r>
          </a:p>
          <a:p>
            <a:pPr algn="l">
              <a:lnSpc>
                <a:spcPct val="80000"/>
              </a:lnSpc>
              <a:defRPr/>
            </a:pP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If a school is identified as unsafe</a:t>
            </a:r>
          </a:p>
        </p:txBody>
      </p:sp>
    </p:spTree>
    <p:extLst>
      <p:ext uri="{BB962C8B-B14F-4D97-AF65-F5344CB8AC3E}">
        <p14:creationId xmlns:p14="http://schemas.microsoft.com/office/powerpoint/2010/main" val="217419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83FB5C-2691-4715-AA1A-86E4246159C4}"/>
              </a:ext>
            </a:extLst>
          </p:cNvPr>
          <p:cNvSpPr txBox="1"/>
          <p:nvPr/>
        </p:nvSpPr>
        <p:spPr>
          <a:xfrm>
            <a:off x="2305049" y="260834"/>
            <a:ext cx="8344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/>
                <a:cs typeface="Arial Black"/>
              </a:rPr>
              <a:t>Assessment Dates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69D56-5CAE-47BA-A140-9D358BCD53E3}"/>
              </a:ext>
            </a:extLst>
          </p:cNvPr>
          <p:cNvSpPr txBox="1"/>
          <p:nvPr/>
        </p:nvSpPr>
        <p:spPr>
          <a:xfrm>
            <a:off x="337165" y="1802765"/>
            <a:ext cx="952120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District Benchmark Dates: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189CDD6-4706-4157-96A5-747F88FF9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643713"/>
              </p:ext>
            </p:extLst>
          </p:nvPr>
        </p:nvGraphicFramePr>
        <p:xfrm>
          <a:off x="1609089" y="2486025"/>
          <a:ext cx="9192261" cy="392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03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7B081E-B47F-CEED-5F90-0B1714B5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74" y="3667234"/>
            <a:ext cx="2743206" cy="2688341"/>
          </a:xfrm>
          <a:prstGeom prst="rect">
            <a:avLst/>
          </a:prstGeom>
        </p:spPr>
      </p:pic>
      <p:pic>
        <p:nvPicPr>
          <p:cNvPr id="1026" name="Picture 2" descr="Image result for positive education quote for families">
            <a:extLst>
              <a:ext uri="{FF2B5EF4-FFF2-40B4-BE49-F238E27FC236}">
                <a16:creationId xmlns:a16="http://schemas.microsoft.com/office/drawing/2014/main" id="{176022E1-3E23-3650-1935-DBFDDB9A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75" y="1935726"/>
            <a:ext cx="3582137" cy="32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7A52F8-6AC4-C685-1D70-F84FB0BB3D40}"/>
              </a:ext>
            </a:extLst>
          </p:cNvPr>
          <p:cNvSpPr txBox="1"/>
          <p:nvPr/>
        </p:nvSpPr>
        <p:spPr>
          <a:xfrm>
            <a:off x="2751827" y="424554"/>
            <a:ext cx="7947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ptos Black" panose="020F0502020204030204" pitchFamily="34" charset="0"/>
              </a:rPr>
              <a:t>WE ARE STRIVING TO SOAR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30874-0B1D-E406-946E-C18C59F03257}"/>
              </a:ext>
            </a:extLst>
          </p:cNvPr>
          <p:cNvSpPr txBox="1"/>
          <p:nvPr/>
        </p:nvSpPr>
        <p:spPr>
          <a:xfrm>
            <a:off x="3213180" y="5386172"/>
            <a:ext cx="7417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ptos Black" panose="020F0502020204030204" pitchFamily="34" charset="0"/>
              </a:rPr>
              <a:t>Parents are our partners!</a:t>
            </a:r>
          </a:p>
        </p:txBody>
      </p:sp>
    </p:spTree>
    <p:extLst>
      <p:ext uri="{BB962C8B-B14F-4D97-AF65-F5344CB8AC3E}">
        <p14:creationId xmlns:p14="http://schemas.microsoft.com/office/powerpoint/2010/main" val="86004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E7046-1E92-1750-A7C1-F54AA631C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307"/>
            <a:ext cx="12192000" cy="2000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B081E-B47F-CEED-5F90-0B1714B50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4" y="3667234"/>
            <a:ext cx="2743206" cy="268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E68D6C-A488-7F27-FD91-94CB5163B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5" y="-95307"/>
            <a:ext cx="12166270" cy="69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799709" y="337034"/>
            <a:ext cx="1013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What is TITLE I?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CF00-E9D9-41A8-A6B7-B41A441EE369}"/>
              </a:ext>
            </a:extLst>
          </p:cNvPr>
          <p:cNvSpPr txBox="1"/>
          <p:nvPr/>
        </p:nvSpPr>
        <p:spPr>
          <a:xfrm>
            <a:off x="782945" y="2021840"/>
            <a:ext cx="106261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0000"/>
              </a:buClr>
              <a:buNone/>
              <a:defRPr/>
            </a:pPr>
            <a:r>
              <a:rPr lang="en-US" altLang="en-US" sz="5400" b="1" dirty="0"/>
              <a:t>Title I School-Wide Program</a:t>
            </a:r>
          </a:p>
          <a:p>
            <a:pPr marL="0" indent="0" algn="ctr">
              <a:buClr>
                <a:srgbClr val="800000"/>
              </a:buClr>
              <a:buNone/>
              <a:defRPr/>
            </a:pPr>
            <a:endParaRPr lang="en-US" altLang="en-US" sz="1800" dirty="0"/>
          </a:p>
          <a:p>
            <a:pPr marL="0" indent="0">
              <a:buClr>
                <a:srgbClr val="800000"/>
              </a:buClr>
              <a:buNone/>
              <a:defRPr/>
            </a:pPr>
            <a:r>
              <a:rPr lang="en-US" altLang="en-US" sz="5400" dirty="0"/>
              <a:t>Provide resources to improve achievement as specified in School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246306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624495" y="259595"/>
            <a:ext cx="10392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Delano’s Title I /AYP Status</a:t>
            </a:r>
            <a:br>
              <a:rPr lang="en-US" altLang="en-US" sz="88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CF00-E9D9-41A8-A6B7-B41A441EE369}"/>
              </a:ext>
            </a:extLst>
          </p:cNvPr>
          <p:cNvSpPr txBox="1"/>
          <p:nvPr/>
        </p:nvSpPr>
        <p:spPr>
          <a:xfrm>
            <a:off x="782945" y="2021840"/>
            <a:ext cx="1062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5400" dirty="0"/>
              <a:t>Delano is a Title I School.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2E865-DBE4-89D1-4AFE-2341B9230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580" y="3203138"/>
            <a:ext cx="2743206" cy="26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4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799709" y="337034"/>
            <a:ext cx="1050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Parent – Teacher Conferences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CE469-EAD9-8121-976E-323FC5892D4D}"/>
              </a:ext>
            </a:extLst>
          </p:cNvPr>
          <p:cNvSpPr txBox="1"/>
          <p:nvPr/>
        </p:nvSpPr>
        <p:spPr>
          <a:xfrm>
            <a:off x="3130589" y="2313264"/>
            <a:ext cx="73603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4800" b="1" dirty="0"/>
              <a:t>September 5</a:t>
            </a:r>
            <a:r>
              <a:rPr lang="en-US" altLang="en-US" sz="4800" b="1" baseline="30000" dirty="0"/>
              <a:t>th</a:t>
            </a:r>
            <a:r>
              <a:rPr lang="en-US" altLang="en-US" sz="4800" b="1" dirty="0"/>
              <a:t>  (4:00 – 7:00) </a:t>
            </a:r>
          </a:p>
          <a:p>
            <a:pPr algn="l"/>
            <a:endParaRPr lang="en-US" altLang="en-US" sz="4800" b="1" dirty="0"/>
          </a:p>
          <a:p>
            <a:pPr algn="l"/>
            <a:r>
              <a:rPr lang="en-US" altLang="en-US" sz="4800" b="1" dirty="0"/>
              <a:t>February 13</a:t>
            </a:r>
            <a:r>
              <a:rPr lang="en-US" altLang="en-US" sz="4800" b="1" baseline="30000" dirty="0"/>
              <a:t>th</a:t>
            </a:r>
            <a:r>
              <a:rPr lang="en-US" altLang="en-US" sz="4800" b="1" dirty="0"/>
              <a:t> (4:00 – 7:00) </a:t>
            </a:r>
          </a:p>
        </p:txBody>
      </p:sp>
    </p:spTree>
    <p:extLst>
      <p:ext uri="{BB962C8B-B14F-4D97-AF65-F5344CB8AC3E}">
        <p14:creationId xmlns:p14="http://schemas.microsoft.com/office/powerpoint/2010/main" val="173399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799709" y="337034"/>
            <a:ext cx="1013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School Improvement Plan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CF00-E9D9-41A8-A6B7-B41A441EE369}"/>
              </a:ext>
            </a:extLst>
          </p:cNvPr>
          <p:cNvSpPr txBox="1"/>
          <p:nvPr/>
        </p:nvSpPr>
        <p:spPr>
          <a:xfrm>
            <a:off x="782945" y="2021840"/>
            <a:ext cx="10626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en-US" sz="3600" dirty="0"/>
              <a:t>A </a:t>
            </a:r>
            <a:r>
              <a:rPr lang="en-US" altLang="en-US" sz="3600" b="1" dirty="0"/>
              <a:t>school improvement plan</a:t>
            </a:r>
            <a:r>
              <a:rPr lang="en-US" altLang="en-US" sz="3600" dirty="0"/>
              <a:t> is a road map that sets out the changes a </a:t>
            </a:r>
            <a:r>
              <a:rPr lang="en-US" altLang="en-US" sz="3600" b="1" dirty="0"/>
              <a:t>school</a:t>
            </a:r>
            <a:r>
              <a:rPr lang="en-US" altLang="en-US" sz="3600" dirty="0"/>
              <a:t> needs to make to improve the level of student achievement and shows how and when these changes will be made. ... As the </a:t>
            </a:r>
            <a:r>
              <a:rPr lang="en-US" altLang="en-US" sz="3600" b="1" dirty="0"/>
              <a:t>plan</a:t>
            </a:r>
            <a:r>
              <a:rPr lang="en-US" altLang="en-US" sz="3600" dirty="0"/>
              <a:t> is implemented, schools continue to gather data.</a:t>
            </a:r>
          </a:p>
        </p:txBody>
      </p:sp>
    </p:spTree>
    <p:extLst>
      <p:ext uri="{BB962C8B-B14F-4D97-AF65-F5344CB8AC3E}">
        <p14:creationId xmlns:p14="http://schemas.microsoft.com/office/powerpoint/2010/main" val="405092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799709" y="337034"/>
            <a:ext cx="1050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Reporting Student’s Progress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CF00-E9D9-41A8-A6B7-B41A441EE369}"/>
              </a:ext>
            </a:extLst>
          </p:cNvPr>
          <p:cNvSpPr txBox="1"/>
          <p:nvPr/>
        </p:nvSpPr>
        <p:spPr>
          <a:xfrm>
            <a:off x="739142" y="1649510"/>
            <a:ext cx="10626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/>
              <a:t>Report Cards (District report cards-4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week of each 9-week period)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/>
              <a:t>Progress Reports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/>
              <a:t>Phone calls/Notes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/>
              <a:t>Social Media (Facebook, Instagram, and Twitter)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/>
              <a:t>School Webpage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/>
              <a:t>Class Dojo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/>
              <a:t>Email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/>
              <a:t>Blackboard</a:t>
            </a:r>
          </a:p>
        </p:txBody>
      </p:sp>
    </p:spTree>
    <p:extLst>
      <p:ext uri="{BB962C8B-B14F-4D97-AF65-F5344CB8AC3E}">
        <p14:creationId xmlns:p14="http://schemas.microsoft.com/office/powerpoint/2010/main" val="348830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525936" y="495186"/>
            <a:ext cx="1074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Parental Involvement Activities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CF00-E9D9-41A8-A6B7-B41A441EE369}"/>
              </a:ext>
            </a:extLst>
          </p:cNvPr>
          <p:cNvSpPr txBox="1"/>
          <p:nvPr/>
        </p:nvSpPr>
        <p:spPr>
          <a:xfrm>
            <a:off x="782945" y="1912331"/>
            <a:ext cx="10626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Times New Roman" panose="02020603050405020304" pitchFamily="18" charset="0"/>
              </a:rPr>
              <a:t>Monthly STEM Night 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Times New Roman" panose="02020603050405020304" pitchFamily="18" charset="0"/>
              </a:rPr>
              <a:t>Literacy Night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Times New Roman" panose="02020603050405020304" pitchFamily="18" charset="0"/>
              </a:rPr>
              <a:t>Math and Science Night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Times New Roman" panose="02020603050405020304" pitchFamily="18" charset="0"/>
              </a:rPr>
              <a:t>Delano Parent Meetings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Times New Roman" panose="02020603050405020304" pitchFamily="18" charset="0"/>
              </a:rPr>
              <a:t>PTA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4000" dirty="0">
                <a:cs typeface="Times New Roman" panose="02020603050405020304" pitchFamily="18" charset="0"/>
              </a:rPr>
              <a:t>Fundraising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5745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859939" y="495186"/>
            <a:ext cx="1074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School/ Parent Compact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E10DB4-67C7-1B1F-58C1-1F84C5CA74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7" t="17598" r="51250" b="7588"/>
          <a:stretch/>
        </p:blipFill>
        <p:spPr>
          <a:xfrm rot="21007129">
            <a:off x="712170" y="2509176"/>
            <a:ext cx="2589576" cy="240155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D6C2EE-339C-61E7-212D-911F53B7D56A}"/>
              </a:ext>
            </a:extLst>
          </p:cNvPr>
          <p:cNvSpPr/>
          <p:nvPr/>
        </p:nvSpPr>
        <p:spPr>
          <a:xfrm>
            <a:off x="3744765" y="224714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    </a:t>
            </a:r>
            <a:r>
              <a:rPr lang="en-US" altLang="en-US" sz="3600" dirty="0"/>
              <a:t>School Responsibility </a:t>
            </a:r>
          </a:p>
          <a:p>
            <a:pPr algn="ctr"/>
            <a:r>
              <a:rPr lang="en-US" altLang="en-US" sz="3600" dirty="0"/>
              <a:t> Student Agreement</a:t>
            </a:r>
          </a:p>
          <a:p>
            <a:pPr algn="ctr"/>
            <a:r>
              <a:rPr lang="en-US" altLang="en-US" sz="3600" dirty="0"/>
              <a:t> Teacher Agreement</a:t>
            </a:r>
          </a:p>
          <a:p>
            <a:pPr algn="ctr"/>
            <a:r>
              <a:rPr lang="en-US" altLang="en-US" sz="3600" dirty="0"/>
              <a:t>Parent Agreement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B70DC-E7D3-6919-6399-B6D985C84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60" y="2584413"/>
            <a:ext cx="657838" cy="6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653587" y="495186"/>
            <a:ext cx="109508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Family Engagement /Parental Involvement</a:t>
            </a:r>
            <a:br>
              <a:rPr lang="en-US" sz="8800" b="1" dirty="0">
                <a:solidFill>
                  <a:schemeClr val="bg1"/>
                </a:solidFill>
              </a:rPr>
            </a:b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D6C2EE-339C-61E7-212D-911F53B7D56A}"/>
              </a:ext>
            </a:extLst>
          </p:cNvPr>
          <p:cNvSpPr/>
          <p:nvPr/>
        </p:nvSpPr>
        <p:spPr>
          <a:xfrm>
            <a:off x="3695485" y="1913144"/>
            <a:ext cx="6226028" cy="443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400" dirty="0">
                <a:cs typeface="Times New Roman" panose="02020603050405020304" pitchFamily="18" charset="0"/>
              </a:rPr>
              <a:t>Annual Meetings (TBA)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4400" dirty="0"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400" dirty="0">
                <a:cs typeface="Times New Roman" panose="02020603050405020304" pitchFamily="18" charset="0"/>
              </a:rPr>
              <a:t>School-Parent Compacts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4400" dirty="0"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400" dirty="0">
                <a:cs typeface="Times New Roman" panose="02020603050405020304" pitchFamily="18" charset="0"/>
              </a:rPr>
              <a:t>Building Capacity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4400" dirty="0"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400" dirty="0">
                <a:cs typeface="Times New Roman" panose="02020603050405020304" pitchFamily="18" charset="0"/>
              </a:rPr>
              <a:t>Partnership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C268A-6542-0DD2-008F-00CAF5557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5" y="3381905"/>
            <a:ext cx="2743206" cy="27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5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386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 Black</vt:lpstr>
      <vt:lpstr>Arial</vt:lpstr>
      <vt:lpstr>Arial Black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 PACHUCKI</dc:creator>
  <cp:lastModifiedBy>LAJOYCE F COLE</cp:lastModifiedBy>
  <cp:revision>26</cp:revision>
  <dcterms:created xsi:type="dcterms:W3CDTF">2021-01-13T15:17:27Z</dcterms:created>
  <dcterms:modified xsi:type="dcterms:W3CDTF">2024-08-14T19:42:03Z</dcterms:modified>
</cp:coreProperties>
</file>